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5" r:id="rId4"/>
    <p:sldId id="266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83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B639D-1247-4B5B-A9F1-2CDB5C6F2A2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5D7CC43-6CED-49A5-A2B5-D392AA2CD5EA}">
      <dgm:prSet phldrT="[Texto]"/>
      <dgm:spPr/>
      <dgm:t>
        <a:bodyPr/>
        <a:lstStyle/>
        <a:p>
          <a:r>
            <a:rPr lang="pt-BR" dirty="0" smtClean="0"/>
            <a:t>Requerente</a:t>
          </a:r>
          <a:endParaRPr lang="pt-BR" dirty="0"/>
        </a:p>
      </dgm:t>
    </dgm:pt>
    <dgm:pt modelId="{718DB901-E456-445E-9ED6-0DFA46C40672}" type="parTrans" cxnId="{80FAEB4D-0D19-4DCE-AC5E-B9E639DA2B4D}">
      <dgm:prSet/>
      <dgm:spPr/>
      <dgm:t>
        <a:bodyPr/>
        <a:lstStyle/>
        <a:p>
          <a:endParaRPr lang="pt-BR"/>
        </a:p>
      </dgm:t>
    </dgm:pt>
    <dgm:pt modelId="{B28FB531-109B-4FE8-9BA7-AEAA70D53AF3}" type="sibTrans" cxnId="{80FAEB4D-0D19-4DCE-AC5E-B9E639DA2B4D}">
      <dgm:prSet/>
      <dgm:spPr/>
      <dgm:t>
        <a:bodyPr/>
        <a:lstStyle/>
        <a:p>
          <a:endParaRPr lang="pt-BR"/>
        </a:p>
      </dgm:t>
    </dgm:pt>
    <dgm:pt modelId="{0A31392E-58A3-4C8A-B70C-97E7FC8BE47D}">
      <dgm:prSet phldrT="[Texto]"/>
      <dgm:spPr/>
      <dgm:t>
        <a:bodyPr/>
        <a:lstStyle/>
        <a:p>
          <a:r>
            <a:rPr lang="pt-BR" dirty="0" smtClean="0"/>
            <a:t>Usuário</a:t>
          </a:r>
          <a:endParaRPr lang="pt-BR" dirty="0"/>
        </a:p>
      </dgm:t>
    </dgm:pt>
    <dgm:pt modelId="{7B017B28-FD57-469F-A6B8-AB181F5265A4}" type="parTrans" cxnId="{0BB5FF76-3F6E-461B-931E-CD69923A8816}">
      <dgm:prSet/>
      <dgm:spPr/>
      <dgm:t>
        <a:bodyPr/>
        <a:lstStyle/>
        <a:p>
          <a:endParaRPr lang="pt-BR"/>
        </a:p>
      </dgm:t>
    </dgm:pt>
    <dgm:pt modelId="{AF8E5948-4D06-435F-A18D-3111386DE830}" type="sibTrans" cxnId="{0BB5FF76-3F6E-461B-931E-CD69923A8816}">
      <dgm:prSet/>
      <dgm:spPr/>
      <dgm:t>
        <a:bodyPr/>
        <a:lstStyle/>
        <a:p>
          <a:endParaRPr lang="pt-BR"/>
        </a:p>
      </dgm:t>
    </dgm:pt>
    <dgm:pt modelId="{40D3E50C-85BA-4A6E-8E48-758BB27F4B17}">
      <dgm:prSet phldrT="[Texto]"/>
      <dgm:spPr/>
      <dgm:t>
        <a:bodyPr/>
        <a:lstStyle/>
        <a:p>
          <a:r>
            <a:rPr lang="pt-BR" dirty="0" smtClean="0"/>
            <a:t>Chefia da Unidade</a:t>
          </a:r>
          <a:endParaRPr lang="pt-BR" dirty="0"/>
        </a:p>
      </dgm:t>
    </dgm:pt>
    <dgm:pt modelId="{37CD25CD-F472-4368-B18A-754D8E679C51}" type="parTrans" cxnId="{9CF754ED-4E41-4F4E-B26E-646A29664BEF}">
      <dgm:prSet/>
      <dgm:spPr/>
      <dgm:t>
        <a:bodyPr/>
        <a:lstStyle/>
        <a:p>
          <a:endParaRPr lang="pt-BR"/>
        </a:p>
      </dgm:t>
    </dgm:pt>
    <dgm:pt modelId="{A8D6C957-FB6D-472B-BAD1-467736345224}" type="sibTrans" cxnId="{9CF754ED-4E41-4F4E-B26E-646A29664BEF}">
      <dgm:prSet/>
      <dgm:spPr/>
      <dgm:t>
        <a:bodyPr/>
        <a:lstStyle/>
        <a:p>
          <a:endParaRPr lang="pt-BR"/>
        </a:p>
      </dgm:t>
    </dgm:pt>
    <dgm:pt modelId="{8B4EAA2F-4B85-4BD0-A252-A76B8F61B921}">
      <dgm:prSet phldrT="[Texto]"/>
      <dgm:spPr/>
      <dgm:t>
        <a:bodyPr/>
        <a:lstStyle/>
        <a:p>
          <a:r>
            <a:rPr lang="pt-BR" dirty="0" smtClean="0"/>
            <a:t>Ciência e Despacho</a:t>
          </a:r>
          <a:endParaRPr lang="pt-BR" dirty="0"/>
        </a:p>
      </dgm:t>
    </dgm:pt>
    <dgm:pt modelId="{4F011469-C0ED-47ED-AF7C-1C17755BB67B}" type="parTrans" cxnId="{D94633C9-97FF-4FDB-93FC-F00EE98F4B01}">
      <dgm:prSet/>
      <dgm:spPr/>
      <dgm:t>
        <a:bodyPr/>
        <a:lstStyle/>
        <a:p>
          <a:endParaRPr lang="pt-BR"/>
        </a:p>
      </dgm:t>
    </dgm:pt>
    <dgm:pt modelId="{C4AD6462-95E7-43A1-A29A-E26823AE1E7C}" type="sibTrans" cxnId="{D94633C9-97FF-4FDB-93FC-F00EE98F4B01}">
      <dgm:prSet/>
      <dgm:spPr/>
      <dgm:t>
        <a:bodyPr/>
        <a:lstStyle/>
        <a:p>
          <a:endParaRPr lang="pt-BR"/>
        </a:p>
      </dgm:t>
    </dgm:pt>
    <dgm:pt modelId="{7293B81C-6524-4F1C-B283-9DD4B096F475}">
      <dgm:prSet phldrT="[Texto]"/>
      <dgm:spPr/>
      <dgm:t>
        <a:bodyPr/>
        <a:lstStyle/>
        <a:p>
          <a:r>
            <a:rPr lang="pt-BR" dirty="0" smtClean="0"/>
            <a:t>Direção do Centro</a:t>
          </a:r>
          <a:endParaRPr lang="pt-BR" dirty="0"/>
        </a:p>
      </dgm:t>
    </dgm:pt>
    <dgm:pt modelId="{69417830-8002-4660-8BB8-468B0A0AAD2D}" type="parTrans" cxnId="{E630064C-505C-489B-BD9A-BC0224FFE425}">
      <dgm:prSet/>
      <dgm:spPr/>
      <dgm:t>
        <a:bodyPr/>
        <a:lstStyle/>
        <a:p>
          <a:endParaRPr lang="pt-BR"/>
        </a:p>
      </dgm:t>
    </dgm:pt>
    <dgm:pt modelId="{B8F1ECAC-DE5F-4D16-AAEC-929FA84B4658}" type="sibTrans" cxnId="{E630064C-505C-489B-BD9A-BC0224FFE425}">
      <dgm:prSet/>
      <dgm:spPr/>
      <dgm:t>
        <a:bodyPr/>
        <a:lstStyle/>
        <a:p>
          <a:endParaRPr lang="pt-BR"/>
        </a:p>
      </dgm:t>
    </dgm:pt>
    <dgm:pt modelId="{9D274229-9D8B-411E-B418-78DB30684480}">
      <dgm:prSet phldrT="[Texto]"/>
      <dgm:spPr/>
      <dgm:t>
        <a:bodyPr/>
        <a:lstStyle/>
        <a:p>
          <a:r>
            <a:rPr lang="pt-BR" dirty="0" err="1" smtClean="0"/>
            <a:t>Suprefeitura</a:t>
          </a:r>
          <a:r>
            <a:rPr lang="pt-BR" dirty="0" smtClean="0"/>
            <a:t> </a:t>
          </a:r>
          <a:endParaRPr lang="pt-BR" dirty="0"/>
        </a:p>
      </dgm:t>
    </dgm:pt>
    <dgm:pt modelId="{17E1F09A-1FD3-4E1B-8964-D0A71966ED3C}" type="parTrans" cxnId="{788C5E5F-57D5-42EC-9AC4-C34ADCE20825}">
      <dgm:prSet/>
      <dgm:spPr/>
      <dgm:t>
        <a:bodyPr/>
        <a:lstStyle/>
        <a:p>
          <a:endParaRPr lang="pt-BR"/>
        </a:p>
      </dgm:t>
    </dgm:pt>
    <dgm:pt modelId="{F8B7E272-8282-4E32-AE01-F44508A0979A}" type="sibTrans" cxnId="{788C5E5F-57D5-42EC-9AC4-C34ADCE20825}">
      <dgm:prSet/>
      <dgm:spPr/>
      <dgm:t>
        <a:bodyPr/>
        <a:lstStyle/>
        <a:p>
          <a:endParaRPr lang="pt-BR"/>
        </a:p>
      </dgm:t>
    </dgm:pt>
    <dgm:pt modelId="{894DE882-3CDD-457F-A9CF-62F51DB79106}">
      <dgm:prSet phldrT="[Texto]"/>
      <dgm:spPr/>
      <dgm:t>
        <a:bodyPr/>
        <a:lstStyle/>
        <a:p>
          <a:r>
            <a:rPr lang="pt-BR" dirty="0" smtClean="0"/>
            <a:t>Unidade do Requerente</a:t>
          </a:r>
          <a:endParaRPr lang="pt-BR" dirty="0"/>
        </a:p>
      </dgm:t>
    </dgm:pt>
    <dgm:pt modelId="{8BF83730-129E-45EF-9540-C5E07968029D}" type="parTrans" cxnId="{6B123842-B702-4B7A-BC23-ED84D7985E7B}">
      <dgm:prSet/>
      <dgm:spPr/>
      <dgm:t>
        <a:bodyPr/>
        <a:lstStyle/>
        <a:p>
          <a:endParaRPr lang="pt-BR"/>
        </a:p>
      </dgm:t>
    </dgm:pt>
    <dgm:pt modelId="{D815408C-4922-416D-A0CA-1E0A271541D0}" type="sibTrans" cxnId="{6B123842-B702-4B7A-BC23-ED84D7985E7B}">
      <dgm:prSet/>
      <dgm:spPr/>
      <dgm:t>
        <a:bodyPr/>
        <a:lstStyle/>
        <a:p>
          <a:endParaRPr lang="pt-BR"/>
        </a:p>
      </dgm:t>
    </dgm:pt>
    <dgm:pt modelId="{6115B2B4-3848-478D-AE7D-4E9E7F8C60A1}">
      <dgm:prSet phldrT="[Texto]"/>
      <dgm:spPr/>
      <dgm:t>
        <a:bodyPr/>
        <a:lstStyle/>
        <a:p>
          <a:r>
            <a:rPr lang="pt-BR" dirty="0" smtClean="0"/>
            <a:t>Parecer</a:t>
          </a:r>
          <a:endParaRPr lang="pt-BR" dirty="0"/>
        </a:p>
      </dgm:t>
    </dgm:pt>
    <dgm:pt modelId="{72C9E445-FF73-404A-A33D-E4893D1EFE54}" type="parTrans" cxnId="{DDEB9AA4-5F53-4AD2-998A-85AC82D6F59A}">
      <dgm:prSet/>
      <dgm:spPr/>
      <dgm:t>
        <a:bodyPr/>
        <a:lstStyle/>
        <a:p>
          <a:endParaRPr lang="pt-BR"/>
        </a:p>
      </dgm:t>
    </dgm:pt>
    <dgm:pt modelId="{855B1014-4C0A-462B-A754-FD765AD0AEE1}" type="sibTrans" cxnId="{DDEB9AA4-5F53-4AD2-998A-85AC82D6F59A}">
      <dgm:prSet/>
      <dgm:spPr/>
      <dgm:t>
        <a:bodyPr/>
        <a:lstStyle/>
        <a:p>
          <a:endParaRPr lang="pt-BR"/>
        </a:p>
      </dgm:t>
    </dgm:pt>
    <dgm:pt modelId="{611442DE-EB68-47A1-8C7C-09D18CD330CC}">
      <dgm:prSet phldrT="[Texto]"/>
      <dgm:spPr/>
      <dgm:t>
        <a:bodyPr/>
        <a:lstStyle/>
        <a:p>
          <a:r>
            <a:rPr lang="pt-BR" dirty="0" smtClean="0"/>
            <a:t>Execução</a:t>
          </a:r>
          <a:endParaRPr lang="pt-BR" dirty="0"/>
        </a:p>
      </dgm:t>
    </dgm:pt>
    <dgm:pt modelId="{42EACFE8-DB2D-4C97-B33A-154186713B87}" type="parTrans" cxnId="{21EA64CE-2082-453D-96FC-66471BC07108}">
      <dgm:prSet/>
      <dgm:spPr/>
      <dgm:t>
        <a:bodyPr/>
        <a:lstStyle/>
        <a:p>
          <a:endParaRPr lang="pt-BR"/>
        </a:p>
      </dgm:t>
    </dgm:pt>
    <dgm:pt modelId="{3678370B-AFD3-4BA3-B98A-D2EC947FAF34}" type="sibTrans" cxnId="{21EA64CE-2082-453D-96FC-66471BC07108}">
      <dgm:prSet/>
      <dgm:spPr/>
      <dgm:t>
        <a:bodyPr/>
        <a:lstStyle/>
        <a:p>
          <a:endParaRPr lang="pt-BR"/>
        </a:p>
      </dgm:t>
    </dgm:pt>
    <dgm:pt modelId="{A46728F2-F075-4708-BAC1-FFF48E6017B5}">
      <dgm:prSet phldrT="[Texto]"/>
      <dgm:spPr/>
      <dgm:t>
        <a:bodyPr/>
        <a:lstStyle/>
        <a:p>
          <a:r>
            <a:rPr lang="pt-BR" dirty="0" smtClean="0"/>
            <a:t>Ciência e Arquivamento</a:t>
          </a:r>
          <a:endParaRPr lang="pt-BR" dirty="0"/>
        </a:p>
      </dgm:t>
    </dgm:pt>
    <dgm:pt modelId="{18B201F9-A8BC-415B-9BB0-7CD9B9D51BFC}" type="parTrans" cxnId="{1D26EAF7-8405-4194-A115-E09E37EAE948}">
      <dgm:prSet/>
      <dgm:spPr/>
      <dgm:t>
        <a:bodyPr/>
        <a:lstStyle/>
        <a:p>
          <a:endParaRPr lang="pt-BR"/>
        </a:p>
      </dgm:t>
    </dgm:pt>
    <dgm:pt modelId="{6CB7B339-556D-4F5C-A4B9-2882BA6A3E52}" type="sibTrans" cxnId="{1D26EAF7-8405-4194-A115-E09E37EAE948}">
      <dgm:prSet/>
      <dgm:spPr/>
      <dgm:t>
        <a:bodyPr/>
        <a:lstStyle/>
        <a:p>
          <a:endParaRPr lang="pt-BR"/>
        </a:p>
      </dgm:t>
    </dgm:pt>
    <dgm:pt modelId="{44DCA0E9-4447-4FF8-88D4-92BB51D0B0FA}" type="pres">
      <dgm:prSet presAssocID="{524B639D-1247-4B5B-A9F1-2CDB5C6F2A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68EBD2C-F374-470B-9507-279FF8791B03}" type="pres">
      <dgm:prSet presAssocID="{F5D7CC43-6CED-49A5-A2B5-D392AA2CD5EA}" presName="composite" presStyleCnt="0"/>
      <dgm:spPr/>
    </dgm:pt>
    <dgm:pt modelId="{FC770869-0C38-4E0C-914D-67ACAEC6563E}" type="pres">
      <dgm:prSet presAssocID="{F5D7CC43-6CED-49A5-A2B5-D392AA2CD5EA}" presName="bentUpArrow1" presStyleLbl="alignImgPlace1" presStyleIdx="0" presStyleCnt="4"/>
      <dgm:spPr/>
    </dgm:pt>
    <dgm:pt modelId="{2ED653F8-7A90-4755-8D8A-0AAF251EC918}" type="pres">
      <dgm:prSet presAssocID="{F5D7CC43-6CED-49A5-A2B5-D392AA2CD5EA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EC6D1C-A86E-445F-A39B-E6A7D3DD66F6}" type="pres">
      <dgm:prSet presAssocID="{F5D7CC43-6CED-49A5-A2B5-D392AA2CD5EA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868F82-FE78-4B3B-B255-1FEBB6DBB437}" type="pres">
      <dgm:prSet presAssocID="{B28FB531-109B-4FE8-9BA7-AEAA70D53AF3}" presName="sibTrans" presStyleCnt="0"/>
      <dgm:spPr/>
    </dgm:pt>
    <dgm:pt modelId="{AB2CF495-E9AC-425F-A751-562367EC2351}" type="pres">
      <dgm:prSet presAssocID="{40D3E50C-85BA-4A6E-8E48-758BB27F4B17}" presName="composite" presStyleCnt="0"/>
      <dgm:spPr/>
    </dgm:pt>
    <dgm:pt modelId="{06509C99-3456-4523-ABE7-2F9E3151860E}" type="pres">
      <dgm:prSet presAssocID="{40D3E50C-85BA-4A6E-8E48-758BB27F4B17}" presName="bentUpArrow1" presStyleLbl="alignImgPlace1" presStyleIdx="1" presStyleCnt="4"/>
      <dgm:spPr/>
    </dgm:pt>
    <dgm:pt modelId="{D9FAB9BC-9F00-4239-A400-554DC1364920}" type="pres">
      <dgm:prSet presAssocID="{40D3E50C-85BA-4A6E-8E48-758BB27F4B17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5DE8F0-1F4F-49DB-B79D-F3EC0D5ED606}" type="pres">
      <dgm:prSet presAssocID="{40D3E50C-85BA-4A6E-8E48-758BB27F4B17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9B833C-7298-4D4F-B046-E1983EA9CA98}" type="pres">
      <dgm:prSet presAssocID="{A8D6C957-FB6D-472B-BAD1-467736345224}" presName="sibTrans" presStyleCnt="0"/>
      <dgm:spPr/>
    </dgm:pt>
    <dgm:pt modelId="{4678C7A9-546E-41CC-8A7A-A68069B96A7C}" type="pres">
      <dgm:prSet presAssocID="{7293B81C-6524-4F1C-B283-9DD4B096F475}" presName="composite" presStyleCnt="0"/>
      <dgm:spPr/>
    </dgm:pt>
    <dgm:pt modelId="{BE553E6E-3482-4961-B3BA-B666C8018FF0}" type="pres">
      <dgm:prSet presAssocID="{7293B81C-6524-4F1C-B283-9DD4B096F475}" presName="bentUpArrow1" presStyleLbl="alignImgPlace1" presStyleIdx="2" presStyleCnt="4"/>
      <dgm:spPr/>
    </dgm:pt>
    <dgm:pt modelId="{6FFF5715-B9EC-4C6E-9EB1-E91F7EB0F705}" type="pres">
      <dgm:prSet presAssocID="{7293B81C-6524-4F1C-B283-9DD4B096F475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D98A73-B61B-4DCB-B508-CB340A2CAEBC}" type="pres">
      <dgm:prSet presAssocID="{7293B81C-6524-4F1C-B283-9DD4B096F475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84B5A4-3231-4F63-A08C-363F731C9CB1}" type="pres">
      <dgm:prSet presAssocID="{B8F1ECAC-DE5F-4D16-AAEC-929FA84B4658}" presName="sibTrans" presStyleCnt="0"/>
      <dgm:spPr/>
    </dgm:pt>
    <dgm:pt modelId="{28AC28B3-2A4C-498B-8CCB-CB14ADC4C553}" type="pres">
      <dgm:prSet presAssocID="{9D274229-9D8B-411E-B418-78DB30684480}" presName="composite" presStyleCnt="0"/>
      <dgm:spPr/>
    </dgm:pt>
    <dgm:pt modelId="{2FD8FFBD-FC59-41A0-83C9-51EAE36E907E}" type="pres">
      <dgm:prSet presAssocID="{9D274229-9D8B-411E-B418-78DB30684480}" presName="bentUpArrow1" presStyleLbl="alignImgPlace1" presStyleIdx="3" presStyleCnt="4"/>
      <dgm:spPr/>
    </dgm:pt>
    <dgm:pt modelId="{2090EF77-41CD-41AD-8F45-5C8CDF6BB597}" type="pres">
      <dgm:prSet presAssocID="{9D274229-9D8B-411E-B418-78DB30684480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273E5B-74BB-4767-9542-0FCADE08C5BC}" type="pres">
      <dgm:prSet presAssocID="{9D274229-9D8B-411E-B418-78DB30684480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38DA2F-253D-49B1-A5DE-120779971837}" type="pres">
      <dgm:prSet presAssocID="{F8B7E272-8282-4E32-AE01-F44508A0979A}" presName="sibTrans" presStyleCnt="0"/>
      <dgm:spPr/>
    </dgm:pt>
    <dgm:pt modelId="{12D765D4-B1A1-4C25-8D97-872E78A356E4}" type="pres">
      <dgm:prSet presAssocID="{894DE882-3CDD-457F-A9CF-62F51DB79106}" presName="composite" presStyleCnt="0"/>
      <dgm:spPr/>
    </dgm:pt>
    <dgm:pt modelId="{36FB2E67-DD4E-44DF-ACDD-29F91DF036DE}" type="pres">
      <dgm:prSet presAssocID="{894DE882-3CDD-457F-A9CF-62F51DB79106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469755-996C-4547-B513-128F15C87E42}" type="pres">
      <dgm:prSet presAssocID="{894DE882-3CDD-457F-A9CF-62F51DB79106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29B163-8678-4314-8F42-7DCD7BA6B723}" type="presOf" srcId="{F5D7CC43-6CED-49A5-A2B5-D392AA2CD5EA}" destId="{2ED653F8-7A90-4755-8D8A-0AAF251EC918}" srcOrd="0" destOrd="0" presId="urn:microsoft.com/office/officeart/2005/8/layout/StepDownProcess"/>
    <dgm:cxn modelId="{21EA64CE-2082-453D-96FC-66471BC07108}" srcId="{9D274229-9D8B-411E-B418-78DB30684480}" destId="{611442DE-EB68-47A1-8C7C-09D18CD330CC}" srcOrd="0" destOrd="0" parTransId="{42EACFE8-DB2D-4C97-B33A-154186713B87}" sibTransId="{3678370B-AFD3-4BA3-B98A-D2EC947FAF34}"/>
    <dgm:cxn modelId="{57C204CB-9A5B-4E33-B4C8-409A59B774F8}" type="presOf" srcId="{7293B81C-6524-4F1C-B283-9DD4B096F475}" destId="{6FFF5715-B9EC-4C6E-9EB1-E91F7EB0F705}" srcOrd="0" destOrd="0" presId="urn:microsoft.com/office/officeart/2005/8/layout/StepDownProcess"/>
    <dgm:cxn modelId="{DF58F024-B759-47B1-946A-7ABBCE8BB7BC}" type="presOf" srcId="{40D3E50C-85BA-4A6E-8E48-758BB27F4B17}" destId="{D9FAB9BC-9F00-4239-A400-554DC1364920}" srcOrd="0" destOrd="0" presId="urn:microsoft.com/office/officeart/2005/8/layout/StepDownProcess"/>
    <dgm:cxn modelId="{1D26EAF7-8405-4194-A115-E09E37EAE948}" srcId="{894DE882-3CDD-457F-A9CF-62F51DB79106}" destId="{A46728F2-F075-4708-BAC1-FFF48E6017B5}" srcOrd="0" destOrd="0" parTransId="{18B201F9-A8BC-415B-9BB0-7CD9B9D51BFC}" sibTransId="{6CB7B339-556D-4F5C-A4B9-2882BA6A3E52}"/>
    <dgm:cxn modelId="{E630064C-505C-489B-BD9A-BC0224FFE425}" srcId="{524B639D-1247-4B5B-A9F1-2CDB5C6F2A24}" destId="{7293B81C-6524-4F1C-B283-9DD4B096F475}" srcOrd="2" destOrd="0" parTransId="{69417830-8002-4660-8BB8-468B0A0AAD2D}" sibTransId="{B8F1ECAC-DE5F-4D16-AAEC-929FA84B4658}"/>
    <dgm:cxn modelId="{52B1B62D-53E4-4C1A-8B78-99E3D6AB990E}" type="presOf" srcId="{6115B2B4-3848-478D-AE7D-4E9E7F8C60A1}" destId="{31D98A73-B61B-4DCB-B508-CB340A2CAEBC}" srcOrd="0" destOrd="0" presId="urn:microsoft.com/office/officeart/2005/8/layout/StepDownProcess"/>
    <dgm:cxn modelId="{A91D9C6D-AF25-49A2-A233-AEA9E3CD708D}" type="presOf" srcId="{8B4EAA2F-4B85-4BD0-A252-A76B8F61B921}" destId="{F65DE8F0-1F4F-49DB-B79D-F3EC0D5ED606}" srcOrd="0" destOrd="0" presId="urn:microsoft.com/office/officeart/2005/8/layout/StepDownProcess"/>
    <dgm:cxn modelId="{BDA69207-CE96-48A2-B851-2EBBDE47D3B8}" type="presOf" srcId="{894DE882-3CDD-457F-A9CF-62F51DB79106}" destId="{36FB2E67-DD4E-44DF-ACDD-29F91DF036DE}" srcOrd="0" destOrd="0" presId="urn:microsoft.com/office/officeart/2005/8/layout/StepDownProcess"/>
    <dgm:cxn modelId="{20005583-5CC5-4127-B807-3CCCD9CCB867}" type="presOf" srcId="{A46728F2-F075-4708-BAC1-FFF48E6017B5}" destId="{C4469755-996C-4547-B513-128F15C87E42}" srcOrd="0" destOrd="0" presId="urn:microsoft.com/office/officeart/2005/8/layout/StepDownProcess"/>
    <dgm:cxn modelId="{D1EC28E5-F0EF-4567-AFCE-DEFFD05DFC58}" type="presOf" srcId="{611442DE-EB68-47A1-8C7C-09D18CD330CC}" destId="{08273E5B-74BB-4767-9542-0FCADE08C5BC}" srcOrd="0" destOrd="0" presId="urn:microsoft.com/office/officeart/2005/8/layout/StepDownProcess"/>
    <dgm:cxn modelId="{788C5E5F-57D5-42EC-9AC4-C34ADCE20825}" srcId="{524B639D-1247-4B5B-A9F1-2CDB5C6F2A24}" destId="{9D274229-9D8B-411E-B418-78DB30684480}" srcOrd="3" destOrd="0" parTransId="{17E1F09A-1FD3-4E1B-8964-D0A71966ED3C}" sibTransId="{F8B7E272-8282-4E32-AE01-F44508A0979A}"/>
    <dgm:cxn modelId="{9CF754ED-4E41-4F4E-B26E-646A29664BEF}" srcId="{524B639D-1247-4B5B-A9F1-2CDB5C6F2A24}" destId="{40D3E50C-85BA-4A6E-8E48-758BB27F4B17}" srcOrd="1" destOrd="0" parTransId="{37CD25CD-F472-4368-B18A-754D8E679C51}" sibTransId="{A8D6C957-FB6D-472B-BAD1-467736345224}"/>
    <dgm:cxn modelId="{2987ACDE-3F08-4808-96F4-68F630777722}" type="presOf" srcId="{524B639D-1247-4B5B-A9F1-2CDB5C6F2A24}" destId="{44DCA0E9-4447-4FF8-88D4-92BB51D0B0FA}" srcOrd="0" destOrd="0" presId="urn:microsoft.com/office/officeart/2005/8/layout/StepDownProcess"/>
    <dgm:cxn modelId="{D94633C9-97FF-4FDB-93FC-F00EE98F4B01}" srcId="{40D3E50C-85BA-4A6E-8E48-758BB27F4B17}" destId="{8B4EAA2F-4B85-4BD0-A252-A76B8F61B921}" srcOrd="0" destOrd="0" parTransId="{4F011469-C0ED-47ED-AF7C-1C17755BB67B}" sibTransId="{C4AD6462-95E7-43A1-A29A-E26823AE1E7C}"/>
    <dgm:cxn modelId="{0BB5FF76-3F6E-461B-931E-CD69923A8816}" srcId="{F5D7CC43-6CED-49A5-A2B5-D392AA2CD5EA}" destId="{0A31392E-58A3-4C8A-B70C-97E7FC8BE47D}" srcOrd="0" destOrd="0" parTransId="{7B017B28-FD57-469F-A6B8-AB181F5265A4}" sibTransId="{AF8E5948-4D06-435F-A18D-3111386DE830}"/>
    <dgm:cxn modelId="{7116851A-5EE1-4AB2-816C-95AA5D04A051}" type="presOf" srcId="{9D274229-9D8B-411E-B418-78DB30684480}" destId="{2090EF77-41CD-41AD-8F45-5C8CDF6BB597}" srcOrd="0" destOrd="0" presId="urn:microsoft.com/office/officeart/2005/8/layout/StepDownProcess"/>
    <dgm:cxn modelId="{F6F42708-8AE7-46FA-B2B7-3EDD4E3FEC4D}" type="presOf" srcId="{0A31392E-58A3-4C8A-B70C-97E7FC8BE47D}" destId="{5CEC6D1C-A86E-445F-A39B-E6A7D3DD66F6}" srcOrd="0" destOrd="0" presId="urn:microsoft.com/office/officeart/2005/8/layout/StepDownProcess"/>
    <dgm:cxn modelId="{80FAEB4D-0D19-4DCE-AC5E-B9E639DA2B4D}" srcId="{524B639D-1247-4B5B-A9F1-2CDB5C6F2A24}" destId="{F5D7CC43-6CED-49A5-A2B5-D392AA2CD5EA}" srcOrd="0" destOrd="0" parTransId="{718DB901-E456-445E-9ED6-0DFA46C40672}" sibTransId="{B28FB531-109B-4FE8-9BA7-AEAA70D53AF3}"/>
    <dgm:cxn modelId="{6B123842-B702-4B7A-BC23-ED84D7985E7B}" srcId="{524B639D-1247-4B5B-A9F1-2CDB5C6F2A24}" destId="{894DE882-3CDD-457F-A9CF-62F51DB79106}" srcOrd="4" destOrd="0" parTransId="{8BF83730-129E-45EF-9540-C5E07968029D}" sibTransId="{D815408C-4922-416D-A0CA-1E0A271541D0}"/>
    <dgm:cxn modelId="{DDEB9AA4-5F53-4AD2-998A-85AC82D6F59A}" srcId="{7293B81C-6524-4F1C-B283-9DD4B096F475}" destId="{6115B2B4-3848-478D-AE7D-4E9E7F8C60A1}" srcOrd="0" destOrd="0" parTransId="{72C9E445-FF73-404A-A33D-E4893D1EFE54}" sibTransId="{855B1014-4C0A-462B-A754-FD765AD0AEE1}"/>
    <dgm:cxn modelId="{E3AB307E-C465-4EB3-98C2-3E97EA7050E1}" type="presParOf" srcId="{44DCA0E9-4447-4FF8-88D4-92BB51D0B0FA}" destId="{D68EBD2C-F374-470B-9507-279FF8791B03}" srcOrd="0" destOrd="0" presId="urn:microsoft.com/office/officeart/2005/8/layout/StepDownProcess"/>
    <dgm:cxn modelId="{6FF158A8-784E-4E37-93C3-1D9ECA98979A}" type="presParOf" srcId="{D68EBD2C-F374-470B-9507-279FF8791B03}" destId="{FC770869-0C38-4E0C-914D-67ACAEC6563E}" srcOrd="0" destOrd="0" presId="urn:microsoft.com/office/officeart/2005/8/layout/StepDownProcess"/>
    <dgm:cxn modelId="{29158616-7857-4819-9163-B915EC6D9DD6}" type="presParOf" srcId="{D68EBD2C-F374-470B-9507-279FF8791B03}" destId="{2ED653F8-7A90-4755-8D8A-0AAF251EC918}" srcOrd="1" destOrd="0" presId="urn:microsoft.com/office/officeart/2005/8/layout/StepDownProcess"/>
    <dgm:cxn modelId="{539F7ACF-6A10-42DA-B943-CF9243ACFF39}" type="presParOf" srcId="{D68EBD2C-F374-470B-9507-279FF8791B03}" destId="{5CEC6D1C-A86E-445F-A39B-E6A7D3DD66F6}" srcOrd="2" destOrd="0" presId="urn:microsoft.com/office/officeart/2005/8/layout/StepDownProcess"/>
    <dgm:cxn modelId="{D0636ADB-CE1A-49F5-8D10-B8E9AE577073}" type="presParOf" srcId="{44DCA0E9-4447-4FF8-88D4-92BB51D0B0FA}" destId="{28868F82-FE78-4B3B-B255-1FEBB6DBB437}" srcOrd="1" destOrd="0" presId="urn:microsoft.com/office/officeart/2005/8/layout/StepDownProcess"/>
    <dgm:cxn modelId="{BC9D3E34-F985-4F61-B9B5-CBA50FCB8E88}" type="presParOf" srcId="{44DCA0E9-4447-4FF8-88D4-92BB51D0B0FA}" destId="{AB2CF495-E9AC-425F-A751-562367EC2351}" srcOrd="2" destOrd="0" presId="urn:microsoft.com/office/officeart/2005/8/layout/StepDownProcess"/>
    <dgm:cxn modelId="{E5A7ABE4-B95B-4721-BFCF-B9D90D2D2628}" type="presParOf" srcId="{AB2CF495-E9AC-425F-A751-562367EC2351}" destId="{06509C99-3456-4523-ABE7-2F9E3151860E}" srcOrd="0" destOrd="0" presId="urn:microsoft.com/office/officeart/2005/8/layout/StepDownProcess"/>
    <dgm:cxn modelId="{A6BF8DC2-6B7E-4F9E-B021-6E5A41AEB110}" type="presParOf" srcId="{AB2CF495-E9AC-425F-A751-562367EC2351}" destId="{D9FAB9BC-9F00-4239-A400-554DC1364920}" srcOrd="1" destOrd="0" presId="urn:microsoft.com/office/officeart/2005/8/layout/StepDownProcess"/>
    <dgm:cxn modelId="{5DC786FB-2854-40CB-9247-7CEF05C6D1CE}" type="presParOf" srcId="{AB2CF495-E9AC-425F-A751-562367EC2351}" destId="{F65DE8F0-1F4F-49DB-B79D-F3EC0D5ED606}" srcOrd="2" destOrd="0" presId="urn:microsoft.com/office/officeart/2005/8/layout/StepDownProcess"/>
    <dgm:cxn modelId="{7D5B6D44-B638-4D6C-800E-0DE20B6D2355}" type="presParOf" srcId="{44DCA0E9-4447-4FF8-88D4-92BB51D0B0FA}" destId="{3E9B833C-7298-4D4F-B046-E1983EA9CA98}" srcOrd="3" destOrd="0" presId="urn:microsoft.com/office/officeart/2005/8/layout/StepDownProcess"/>
    <dgm:cxn modelId="{CE675276-2595-4211-BE2B-20A33306797C}" type="presParOf" srcId="{44DCA0E9-4447-4FF8-88D4-92BB51D0B0FA}" destId="{4678C7A9-546E-41CC-8A7A-A68069B96A7C}" srcOrd="4" destOrd="0" presId="urn:microsoft.com/office/officeart/2005/8/layout/StepDownProcess"/>
    <dgm:cxn modelId="{67682AFD-27C7-4CAC-BC85-2A0BA007E0B1}" type="presParOf" srcId="{4678C7A9-546E-41CC-8A7A-A68069B96A7C}" destId="{BE553E6E-3482-4961-B3BA-B666C8018FF0}" srcOrd="0" destOrd="0" presId="urn:microsoft.com/office/officeart/2005/8/layout/StepDownProcess"/>
    <dgm:cxn modelId="{81444FD1-0CF5-4BDA-9998-22393DFDB149}" type="presParOf" srcId="{4678C7A9-546E-41CC-8A7A-A68069B96A7C}" destId="{6FFF5715-B9EC-4C6E-9EB1-E91F7EB0F705}" srcOrd="1" destOrd="0" presId="urn:microsoft.com/office/officeart/2005/8/layout/StepDownProcess"/>
    <dgm:cxn modelId="{E6480177-5B96-455F-9F7C-EC8BFFFF2AC2}" type="presParOf" srcId="{4678C7A9-546E-41CC-8A7A-A68069B96A7C}" destId="{31D98A73-B61B-4DCB-B508-CB340A2CAEBC}" srcOrd="2" destOrd="0" presId="urn:microsoft.com/office/officeart/2005/8/layout/StepDownProcess"/>
    <dgm:cxn modelId="{A5568154-283E-4CC1-AC02-59E73316ABC4}" type="presParOf" srcId="{44DCA0E9-4447-4FF8-88D4-92BB51D0B0FA}" destId="{0E84B5A4-3231-4F63-A08C-363F731C9CB1}" srcOrd="5" destOrd="0" presId="urn:microsoft.com/office/officeart/2005/8/layout/StepDownProcess"/>
    <dgm:cxn modelId="{15C33DA2-06E1-4848-BA5F-31234CE9BA1F}" type="presParOf" srcId="{44DCA0E9-4447-4FF8-88D4-92BB51D0B0FA}" destId="{28AC28B3-2A4C-498B-8CCB-CB14ADC4C553}" srcOrd="6" destOrd="0" presId="urn:microsoft.com/office/officeart/2005/8/layout/StepDownProcess"/>
    <dgm:cxn modelId="{C4EC8E75-8B51-457A-B9E3-F402B645292D}" type="presParOf" srcId="{28AC28B3-2A4C-498B-8CCB-CB14ADC4C553}" destId="{2FD8FFBD-FC59-41A0-83C9-51EAE36E907E}" srcOrd="0" destOrd="0" presId="urn:microsoft.com/office/officeart/2005/8/layout/StepDownProcess"/>
    <dgm:cxn modelId="{357EAFF5-5F76-4795-85F1-D42EBF7CA3DC}" type="presParOf" srcId="{28AC28B3-2A4C-498B-8CCB-CB14ADC4C553}" destId="{2090EF77-41CD-41AD-8F45-5C8CDF6BB597}" srcOrd="1" destOrd="0" presId="urn:microsoft.com/office/officeart/2005/8/layout/StepDownProcess"/>
    <dgm:cxn modelId="{479937A1-41C6-438D-B215-4D141DD19EF5}" type="presParOf" srcId="{28AC28B3-2A4C-498B-8CCB-CB14ADC4C553}" destId="{08273E5B-74BB-4767-9542-0FCADE08C5BC}" srcOrd="2" destOrd="0" presId="urn:microsoft.com/office/officeart/2005/8/layout/StepDownProcess"/>
    <dgm:cxn modelId="{D3E78272-6CB2-490E-8D85-16479771A797}" type="presParOf" srcId="{44DCA0E9-4447-4FF8-88D4-92BB51D0B0FA}" destId="{3238DA2F-253D-49B1-A5DE-120779971837}" srcOrd="7" destOrd="0" presId="urn:microsoft.com/office/officeart/2005/8/layout/StepDownProcess"/>
    <dgm:cxn modelId="{9469E805-03F8-4C89-8ADD-8CC1A5D8E4F1}" type="presParOf" srcId="{44DCA0E9-4447-4FF8-88D4-92BB51D0B0FA}" destId="{12D765D4-B1A1-4C25-8D97-872E78A356E4}" srcOrd="8" destOrd="0" presId="urn:microsoft.com/office/officeart/2005/8/layout/StepDownProcess"/>
    <dgm:cxn modelId="{4E125103-2A4B-4592-9328-D0F9C7E2F893}" type="presParOf" srcId="{12D765D4-B1A1-4C25-8D97-872E78A356E4}" destId="{36FB2E67-DD4E-44DF-ACDD-29F91DF036DE}" srcOrd="0" destOrd="0" presId="urn:microsoft.com/office/officeart/2005/8/layout/StepDownProcess"/>
    <dgm:cxn modelId="{4C622896-0B9E-4627-AD19-51D3E96BC9F4}" type="presParOf" srcId="{12D765D4-B1A1-4C25-8D97-872E78A356E4}" destId="{C4469755-996C-4547-B513-128F15C87E4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70869-0C38-4E0C-914D-67ACAEC6563E}">
      <dsp:nvSpPr>
        <dsp:cNvPr id="0" name=""/>
        <dsp:cNvSpPr/>
      </dsp:nvSpPr>
      <dsp:spPr>
        <a:xfrm rot="5400000">
          <a:off x="2853779" y="807963"/>
          <a:ext cx="703158" cy="8005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653F8-7A90-4755-8D8A-0AAF251EC918}">
      <dsp:nvSpPr>
        <dsp:cNvPr id="0" name=""/>
        <dsp:cNvSpPr/>
      </dsp:nvSpPr>
      <dsp:spPr>
        <a:xfrm>
          <a:off x="2667485" y="28498"/>
          <a:ext cx="1183704" cy="8285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Requerente</a:t>
          </a:r>
          <a:endParaRPr lang="pt-BR" sz="1500" kern="1200" dirty="0"/>
        </a:p>
      </dsp:txBody>
      <dsp:txXfrm>
        <a:off x="2707939" y="68952"/>
        <a:ext cx="1102796" cy="747646"/>
      </dsp:txXfrm>
    </dsp:sp>
    <dsp:sp modelId="{5CEC6D1C-A86E-445F-A39B-E6A7D3DD66F6}">
      <dsp:nvSpPr>
        <dsp:cNvPr id="0" name=""/>
        <dsp:cNvSpPr/>
      </dsp:nvSpPr>
      <dsp:spPr>
        <a:xfrm>
          <a:off x="3851189" y="107519"/>
          <a:ext cx="860913" cy="669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Usuário</a:t>
          </a:r>
          <a:endParaRPr lang="pt-BR" sz="1200" kern="1200" dirty="0"/>
        </a:p>
      </dsp:txBody>
      <dsp:txXfrm>
        <a:off x="3851189" y="107519"/>
        <a:ext cx="860913" cy="669674"/>
      </dsp:txXfrm>
    </dsp:sp>
    <dsp:sp modelId="{06509C99-3456-4523-ABE7-2F9E3151860E}">
      <dsp:nvSpPr>
        <dsp:cNvPr id="0" name=""/>
        <dsp:cNvSpPr/>
      </dsp:nvSpPr>
      <dsp:spPr>
        <a:xfrm rot="5400000">
          <a:off x="3835196" y="1738703"/>
          <a:ext cx="703158" cy="8005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AB9BC-9F00-4239-A400-554DC1364920}">
      <dsp:nvSpPr>
        <dsp:cNvPr id="0" name=""/>
        <dsp:cNvSpPr/>
      </dsp:nvSpPr>
      <dsp:spPr>
        <a:xfrm>
          <a:off x="3648902" y="959238"/>
          <a:ext cx="1183704" cy="8285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Chefia da Unidade</a:t>
          </a:r>
          <a:endParaRPr lang="pt-BR" sz="1500" kern="1200" dirty="0"/>
        </a:p>
      </dsp:txBody>
      <dsp:txXfrm>
        <a:off x="3689356" y="999692"/>
        <a:ext cx="1102796" cy="747646"/>
      </dsp:txXfrm>
    </dsp:sp>
    <dsp:sp modelId="{F65DE8F0-1F4F-49DB-B79D-F3EC0D5ED606}">
      <dsp:nvSpPr>
        <dsp:cNvPr id="0" name=""/>
        <dsp:cNvSpPr/>
      </dsp:nvSpPr>
      <dsp:spPr>
        <a:xfrm>
          <a:off x="4832606" y="1038259"/>
          <a:ext cx="860913" cy="669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Ciência e Despacho</a:t>
          </a:r>
          <a:endParaRPr lang="pt-BR" sz="1200" kern="1200" dirty="0"/>
        </a:p>
      </dsp:txBody>
      <dsp:txXfrm>
        <a:off x="4832606" y="1038259"/>
        <a:ext cx="860913" cy="669674"/>
      </dsp:txXfrm>
    </dsp:sp>
    <dsp:sp modelId="{BE553E6E-3482-4961-B3BA-B666C8018FF0}">
      <dsp:nvSpPr>
        <dsp:cNvPr id="0" name=""/>
        <dsp:cNvSpPr/>
      </dsp:nvSpPr>
      <dsp:spPr>
        <a:xfrm rot="5400000">
          <a:off x="4816613" y="2669443"/>
          <a:ext cx="703158" cy="8005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F5715-B9EC-4C6E-9EB1-E91F7EB0F705}">
      <dsp:nvSpPr>
        <dsp:cNvPr id="0" name=""/>
        <dsp:cNvSpPr/>
      </dsp:nvSpPr>
      <dsp:spPr>
        <a:xfrm>
          <a:off x="4630318" y="1889978"/>
          <a:ext cx="1183704" cy="8285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Direção do Centro</a:t>
          </a:r>
          <a:endParaRPr lang="pt-BR" sz="1500" kern="1200" dirty="0"/>
        </a:p>
      </dsp:txBody>
      <dsp:txXfrm>
        <a:off x="4670772" y="1930432"/>
        <a:ext cx="1102796" cy="747646"/>
      </dsp:txXfrm>
    </dsp:sp>
    <dsp:sp modelId="{31D98A73-B61B-4DCB-B508-CB340A2CAEBC}">
      <dsp:nvSpPr>
        <dsp:cNvPr id="0" name=""/>
        <dsp:cNvSpPr/>
      </dsp:nvSpPr>
      <dsp:spPr>
        <a:xfrm>
          <a:off x="5814023" y="1969000"/>
          <a:ext cx="860913" cy="669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Parecer</a:t>
          </a:r>
          <a:endParaRPr lang="pt-BR" sz="1200" kern="1200" dirty="0"/>
        </a:p>
      </dsp:txBody>
      <dsp:txXfrm>
        <a:off x="5814023" y="1969000"/>
        <a:ext cx="860913" cy="669674"/>
      </dsp:txXfrm>
    </dsp:sp>
    <dsp:sp modelId="{2FD8FFBD-FC59-41A0-83C9-51EAE36E907E}">
      <dsp:nvSpPr>
        <dsp:cNvPr id="0" name=""/>
        <dsp:cNvSpPr/>
      </dsp:nvSpPr>
      <dsp:spPr>
        <a:xfrm rot="5400000">
          <a:off x="5798029" y="3600183"/>
          <a:ext cx="703158" cy="8005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0EF77-41CD-41AD-8F45-5C8CDF6BB597}">
      <dsp:nvSpPr>
        <dsp:cNvPr id="0" name=""/>
        <dsp:cNvSpPr/>
      </dsp:nvSpPr>
      <dsp:spPr>
        <a:xfrm>
          <a:off x="5611735" y="2820718"/>
          <a:ext cx="1183704" cy="8285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Suprefeitura</a:t>
          </a:r>
          <a:r>
            <a:rPr lang="pt-BR" sz="1500" kern="1200" dirty="0" smtClean="0"/>
            <a:t> </a:t>
          </a:r>
          <a:endParaRPr lang="pt-BR" sz="1500" kern="1200" dirty="0"/>
        </a:p>
      </dsp:txBody>
      <dsp:txXfrm>
        <a:off x="5652189" y="2861172"/>
        <a:ext cx="1102796" cy="747646"/>
      </dsp:txXfrm>
    </dsp:sp>
    <dsp:sp modelId="{08273E5B-74BB-4767-9542-0FCADE08C5BC}">
      <dsp:nvSpPr>
        <dsp:cNvPr id="0" name=""/>
        <dsp:cNvSpPr/>
      </dsp:nvSpPr>
      <dsp:spPr>
        <a:xfrm>
          <a:off x="6795439" y="2899740"/>
          <a:ext cx="860913" cy="669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Execução</a:t>
          </a:r>
          <a:endParaRPr lang="pt-BR" sz="1200" kern="1200" dirty="0"/>
        </a:p>
      </dsp:txBody>
      <dsp:txXfrm>
        <a:off x="6795439" y="2899740"/>
        <a:ext cx="860913" cy="669674"/>
      </dsp:txXfrm>
    </dsp:sp>
    <dsp:sp modelId="{36FB2E67-DD4E-44DF-ACDD-29F91DF036DE}">
      <dsp:nvSpPr>
        <dsp:cNvPr id="0" name=""/>
        <dsp:cNvSpPr/>
      </dsp:nvSpPr>
      <dsp:spPr>
        <a:xfrm>
          <a:off x="6593152" y="3751459"/>
          <a:ext cx="1183704" cy="8285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Unidade do Requerente</a:t>
          </a:r>
          <a:endParaRPr lang="pt-BR" sz="1500" kern="1200" dirty="0"/>
        </a:p>
      </dsp:txBody>
      <dsp:txXfrm>
        <a:off x="6633606" y="3791913"/>
        <a:ext cx="1102796" cy="747646"/>
      </dsp:txXfrm>
    </dsp:sp>
    <dsp:sp modelId="{C4469755-996C-4547-B513-128F15C87E42}">
      <dsp:nvSpPr>
        <dsp:cNvPr id="0" name=""/>
        <dsp:cNvSpPr/>
      </dsp:nvSpPr>
      <dsp:spPr>
        <a:xfrm>
          <a:off x="7776856" y="3830480"/>
          <a:ext cx="860913" cy="669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900" kern="1200" dirty="0" smtClean="0"/>
            <a:t>Ciência e Arquivamento</a:t>
          </a:r>
          <a:endParaRPr lang="pt-BR" sz="900" kern="1200" dirty="0"/>
        </a:p>
      </dsp:txBody>
      <dsp:txXfrm>
        <a:off x="7776856" y="3830480"/>
        <a:ext cx="860913" cy="669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4EEFF-FB33-413E-9E31-004140692321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308A4-DE72-4CB5-81A9-A468C6C91CA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4EEFF-FB33-413E-9E31-004140692321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308A4-DE72-4CB5-81A9-A468C6C91C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4EEFF-FB33-413E-9E31-004140692321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308A4-DE72-4CB5-81A9-A468C6C91C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4EEFF-FB33-413E-9E31-004140692321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308A4-DE72-4CB5-81A9-A468C6C91C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4EEFF-FB33-413E-9E31-004140692321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308A4-DE72-4CB5-81A9-A468C6C91CA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4EEFF-FB33-413E-9E31-004140692321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308A4-DE72-4CB5-81A9-A468C6C91C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4EEFF-FB33-413E-9E31-004140692321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308A4-DE72-4CB5-81A9-A468C6C91C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4EEFF-FB33-413E-9E31-004140692321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308A4-DE72-4CB5-81A9-A468C6C91C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4EEFF-FB33-413E-9E31-004140692321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308A4-DE72-4CB5-81A9-A468C6C91CA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4EEFF-FB33-413E-9E31-004140692321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308A4-DE72-4CB5-81A9-A468C6C91C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24EEFF-FB33-413E-9E31-004140692321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0308A4-DE72-4CB5-81A9-A468C6C91CA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24EEFF-FB33-413E-9E31-004140692321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0308A4-DE72-4CB5-81A9-A468C6C91CA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unidades.enap.gov.br/mod/page/view.php?id=129" TargetMode="External"/><Relationship Id="rId2" Type="http://schemas.openxmlformats.org/officeDocument/2006/relationships/hyperlink" Target="https://www.youtube.com/watch?v=bmvWmd4Q5y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359898"/>
            <a:ext cx="7803976" cy="1628942"/>
          </a:xfrm>
        </p:spPr>
        <p:txBody>
          <a:bodyPr>
            <a:noAutofit/>
          </a:bodyPr>
          <a:lstStyle/>
          <a:p>
            <a:r>
              <a:rPr lang="pt-BR" sz="3200" dirty="0" smtClean="0"/>
              <a:t>Universidade Federal de Campina Grande</a:t>
            </a:r>
            <a:br>
              <a:rPr lang="pt-BR" sz="3200" dirty="0" smtClean="0"/>
            </a:br>
            <a:r>
              <a:rPr lang="pt-BR" sz="3200" dirty="0" smtClean="0"/>
              <a:t>Centro de Educação e Saúde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2560" y="2852936"/>
            <a:ext cx="7406640" cy="1440160"/>
          </a:xfrm>
        </p:spPr>
        <p:txBody>
          <a:bodyPr/>
          <a:lstStyle/>
          <a:p>
            <a:pPr algn="ctr"/>
            <a:r>
              <a:rPr lang="pt-BR" dirty="0" smtClean="0"/>
              <a:t>Instruções para abertura de Processo de Solicitação de Transporte para Servidores, via Sistema Eletrônico de Informações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84960" y="5157192"/>
            <a:ext cx="7406640" cy="144016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pt-BR" dirty="0" err="1" smtClean="0"/>
              <a:t>Jaldir</a:t>
            </a:r>
            <a:r>
              <a:rPr lang="pt-BR" dirty="0" smtClean="0"/>
              <a:t> de Oliveira Costa</a:t>
            </a:r>
          </a:p>
          <a:p>
            <a:pPr algn="r"/>
            <a:r>
              <a:rPr lang="pt-BR" dirty="0" smtClean="0"/>
              <a:t>Assistente em Administração</a:t>
            </a:r>
          </a:p>
          <a:p>
            <a:pPr algn="r"/>
            <a:r>
              <a:rPr lang="pt-BR" dirty="0" smtClean="0"/>
              <a:t>CES/UFCG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5157192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87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Etapas: Solicitação de Transporte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1º PASSO - </a:t>
            </a:r>
            <a:r>
              <a:rPr lang="pt-BR" dirty="0" smtClean="0"/>
              <a:t>CRIAR O PROCESSO.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2º PASSO – </a:t>
            </a:r>
            <a:r>
              <a:rPr lang="pt-BR" dirty="0" smtClean="0"/>
              <a:t>INCLUIR SOLICITAÇÃO DE TRANSPORTES.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3º PASSO – </a:t>
            </a:r>
            <a:r>
              <a:rPr lang="pt-BR" dirty="0" smtClean="0"/>
              <a:t>ANEXAR</a:t>
            </a:r>
          </a:p>
          <a:p>
            <a:pPr lvl="1"/>
            <a:r>
              <a:rPr lang="pt-BR" dirty="0"/>
              <a:t>LISTA DE </a:t>
            </a:r>
            <a:r>
              <a:rPr lang="pt-BR" dirty="0" smtClean="0"/>
              <a:t>PASSAGEIROS (MAIS DE 5 PESSOAS);</a:t>
            </a:r>
          </a:p>
          <a:p>
            <a:pPr lvl="1"/>
            <a:r>
              <a:rPr lang="pt-BR" dirty="0" smtClean="0"/>
              <a:t>COMPROVANTE </a:t>
            </a:r>
            <a:r>
              <a:rPr lang="pt-BR" dirty="0"/>
              <a:t>DA ATIVIDADE A SER DESENVOLVIDA (EX.: CONVITE, CONVOCAÇÃO, INSCRIÇÃO EM </a:t>
            </a:r>
            <a:r>
              <a:rPr lang="pt-BR" dirty="0" smtClean="0"/>
              <a:t>EVENTO, OUTROS)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4º PASSO – </a:t>
            </a:r>
            <a:r>
              <a:rPr lang="pt-BR" dirty="0" smtClean="0"/>
              <a:t>ENVIAR PARA </a:t>
            </a:r>
            <a:r>
              <a:rPr lang="pt-BR" dirty="0" smtClean="0">
                <a:solidFill>
                  <a:srgbClr val="FF0000"/>
                </a:solidFill>
              </a:rPr>
              <a:t>SUBPRE-CES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5º PASSO – </a:t>
            </a:r>
            <a:r>
              <a:rPr lang="pt-BR" dirty="0" smtClean="0"/>
              <a:t>ACOMPANHAR A TRAMITAÇÃO DO PROCESSO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6652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1º Passo: Criar o Processo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" t="9476" r="79696" b="32708"/>
          <a:stretch/>
        </p:blipFill>
        <p:spPr bwMode="auto">
          <a:xfrm>
            <a:off x="1107783" y="1340768"/>
            <a:ext cx="2659971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a esquerda 4"/>
          <p:cNvSpPr/>
          <p:nvPr/>
        </p:nvSpPr>
        <p:spPr>
          <a:xfrm flipH="1">
            <a:off x="2691081" y="2276872"/>
            <a:ext cx="1453235" cy="38002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15" t="8541" r="5593" b="11291"/>
          <a:stretch/>
        </p:blipFill>
        <p:spPr bwMode="auto">
          <a:xfrm>
            <a:off x="4144317" y="1334251"/>
            <a:ext cx="4824536" cy="5148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78914" y="2307716"/>
            <a:ext cx="151216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353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1º Passo: Criar o Processo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454368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pt-BR" dirty="0" smtClean="0"/>
              <a:t>Tipo </a:t>
            </a:r>
            <a:r>
              <a:rPr lang="pt-BR" dirty="0"/>
              <a:t>do Processo</a:t>
            </a:r>
            <a:r>
              <a:rPr lang="pt-BR" dirty="0" smtClean="0"/>
              <a:t>:</a:t>
            </a:r>
            <a:r>
              <a:rPr lang="pt-BR" dirty="0"/>
              <a:t> </a:t>
            </a:r>
            <a:endParaRPr lang="pt-BR" dirty="0" smtClean="0"/>
          </a:p>
          <a:p>
            <a:pPr marL="82296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“Pessoal: </a:t>
            </a:r>
            <a:r>
              <a:rPr lang="pt-BR" dirty="0" smtClean="0">
                <a:solidFill>
                  <a:srgbClr val="FF0000"/>
                </a:solidFill>
              </a:rPr>
              <a:t>Diárias e Passagens”</a:t>
            </a:r>
            <a:r>
              <a:rPr lang="pt-BR" dirty="0" smtClean="0">
                <a:solidFill>
                  <a:srgbClr val="FF0000"/>
                </a:solidFill>
              </a:rPr>
              <a:t> </a:t>
            </a:r>
            <a:r>
              <a:rPr lang="pt-BR" dirty="0" smtClean="0"/>
              <a:t> </a:t>
            </a:r>
            <a:endParaRPr lang="pt-BR" dirty="0" smtClean="0"/>
          </a:p>
          <a:p>
            <a:pPr marL="82296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“Pessoal: Transporte para servidores</a:t>
            </a:r>
            <a:r>
              <a:rPr lang="pt-BR" dirty="0" smtClean="0">
                <a:solidFill>
                  <a:srgbClr val="FF0000"/>
                </a:solidFill>
              </a:rPr>
              <a:t>”</a:t>
            </a:r>
            <a:r>
              <a:rPr lang="pt-BR" dirty="0">
                <a:solidFill>
                  <a:srgbClr val="FF0000"/>
                </a:solidFill>
              </a:rPr>
              <a:t> </a:t>
            </a:r>
            <a:r>
              <a:rPr lang="pt-BR" dirty="0"/>
              <a:t>           </a:t>
            </a:r>
          </a:p>
          <a:p>
            <a:pPr marL="82296" indent="0">
              <a:buNone/>
            </a:pPr>
            <a:r>
              <a:rPr lang="pt-BR" dirty="0" smtClean="0"/>
              <a:t>Especificação: </a:t>
            </a:r>
          </a:p>
          <a:p>
            <a:pPr marL="82296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“Transporte – NOME DO SERVIDOR – DESTINO”</a:t>
            </a:r>
          </a:p>
          <a:p>
            <a:pPr marL="82296" indent="0">
              <a:buNone/>
            </a:pPr>
            <a:r>
              <a:rPr lang="pt-BR" dirty="0" smtClean="0"/>
              <a:t>Classificação </a:t>
            </a:r>
            <a:r>
              <a:rPr lang="pt-BR" dirty="0"/>
              <a:t>por Ass</a:t>
            </a:r>
            <a:r>
              <a:rPr lang="pt-BR" b="1" u="sng" dirty="0"/>
              <a:t>u</a:t>
            </a:r>
            <a:r>
              <a:rPr lang="pt-BR" dirty="0"/>
              <a:t>ntos: </a:t>
            </a:r>
            <a:endParaRPr lang="pt-BR" dirty="0" smtClean="0"/>
          </a:p>
          <a:p>
            <a:pPr marL="82296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“026.195 – TRANSPORTE PARA SERVIDORES”</a:t>
            </a:r>
            <a:r>
              <a:rPr lang="pt-BR" dirty="0">
                <a:solidFill>
                  <a:srgbClr val="FF0000"/>
                </a:solidFill>
              </a:rPr>
              <a:t>   </a:t>
            </a:r>
            <a:r>
              <a:rPr lang="pt-BR" dirty="0"/>
              <a:t>  </a:t>
            </a:r>
            <a:br>
              <a:rPr lang="pt-BR" dirty="0"/>
            </a:br>
            <a:r>
              <a:rPr lang="pt-BR" u="sng" dirty="0" smtClean="0"/>
              <a:t>I</a:t>
            </a:r>
            <a:r>
              <a:rPr lang="pt-BR" dirty="0" smtClean="0"/>
              <a:t>nteressados:</a:t>
            </a:r>
          </a:p>
          <a:p>
            <a:pPr marL="82296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NOME DO SERVIDOR</a:t>
            </a:r>
            <a:r>
              <a:rPr lang="pt-BR" dirty="0">
                <a:solidFill>
                  <a:srgbClr val="FF0000"/>
                </a:solidFill>
              </a:rPr>
              <a:t>  </a:t>
            </a:r>
            <a:r>
              <a:rPr lang="pt-BR" dirty="0"/>
              <a:t/>
            </a:r>
            <a:br>
              <a:rPr lang="pt-BR" dirty="0"/>
            </a:br>
            <a:r>
              <a:rPr lang="pt-BR" u="sng" dirty="0" smtClean="0"/>
              <a:t>O</a:t>
            </a:r>
            <a:r>
              <a:rPr lang="pt-BR" dirty="0" smtClean="0"/>
              <a:t>bservações </a:t>
            </a:r>
            <a:r>
              <a:rPr lang="pt-BR" dirty="0"/>
              <a:t>desta unidade</a:t>
            </a:r>
            <a:r>
              <a:rPr lang="pt-BR" dirty="0" smtClean="0"/>
              <a:t>:</a:t>
            </a:r>
          </a:p>
          <a:p>
            <a:pPr marL="82296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A CRITÉRIO DO REQUERENTE</a:t>
            </a:r>
            <a:endParaRPr lang="pt-BR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pt-BR" dirty="0" smtClean="0"/>
              <a:t>Nível </a:t>
            </a:r>
            <a:r>
              <a:rPr lang="pt-BR" dirty="0"/>
              <a:t>de Acesso </a:t>
            </a:r>
            <a:endParaRPr lang="pt-BR" dirty="0" smtClean="0"/>
          </a:p>
          <a:p>
            <a:pPr marL="82296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PÚBLICO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4054" y="5373216"/>
            <a:ext cx="2287372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017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1865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Etapa 1:</a:t>
            </a:r>
            <a:br>
              <a:rPr lang="pt-BR" b="1" dirty="0" smtClean="0"/>
            </a:br>
            <a:r>
              <a:rPr lang="pt-BR" b="1" dirty="0" smtClean="0"/>
              <a:t>Concluída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Você gerou o número do processo, semelhante a este: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23096 . 999999 /18 -99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55776" y="4437112"/>
            <a:ext cx="1512168" cy="828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283968" y="4437112"/>
            <a:ext cx="1728192" cy="828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303946" y="4437112"/>
            <a:ext cx="644318" cy="828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164288" y="4437112"/>
            <a:ext cx="644318" cy="828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411760" y="5395624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PREFIXO UFCG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71524" y="5395624"/>
            <a:ext cx="17406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Nº PROC.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56176" y="5354508"/>
            <a:ext cx="10081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ANO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020272" y="5363504"/>
            <a:ext cx="10081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DV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Imagem 12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105" y="814023"/>
            <a:ext cx="1581371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19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2º Passo: Incluir a solicitação de transportes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2" t="9476" r="36984" b="28542"/>
          <a:stretch/>
        </p:blipFill>
        <p:spPr bwMode="auto">
          <a:xfrm>
            <a:off x="1331640" y="1916832"/>
            <a:ext cx="7568952" cy="4534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475656" y="2636912"/>
            <a:ext cx="2088232" cy="4140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355840" y="1268760"/>
            <a:ext cx="39604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INCLUIR DOCUMENTO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072000" y="3573016"/>
            <a:ext cx="2300200" cy="4140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072000" y="2636912"/>
            <a:ext cx="567680" cy="4140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13653" y="4195865"/>
            <a:ext cx="39604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Nº DO PROCESSO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55840" y="4657530"/>
            <a:ext cx="23043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UNIDADE(S) COM ACESSO AO PROCESSO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Seta para a esquerda 11"/>
          <p:cNvSpPr/>
          <p:nvPr/>
        </p:nvSpPr>
        <p:spPr>
          <a:xfrm rot="19968024">
            <a:off x="4632988" y="2018689"/>
            <a:ext cx="1423363" cy="26945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 rot="2832075">
            <a:off x="5228401" y="4273780"/>
            <a:ext cx="841093" cy="24866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esquerda 13"/>
          <p:cNvSpPr/>
          <p:nvPr/>
        </p:nvSpPr>
        <p:spPr>
          <a:xfrm rot="2608946">
            <a:off x="2082191" y="3503716"/>
            <a:ext cx="1423363" cy="26945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034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2º Passo: Incluir a solicitação de transportes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63" t="10282" r="7819" b="9791"/>
          <a:stretch/>
        </p:blipFill>
        <p:spPr bwMode="auto">
          <a:xfrm>
            <a:off x="1115615" y="1556792"/>
            <a:ext cx="7824599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 descr="Recorte de Te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28" r="66222" b="38155"/>
          <a:stretch/>
        </p:blipFill>
        <p:spPr>
          <a:xfrm>
            <a:off x="6948301" y="2204864"/>
            <a:ext cx="1656183" cy="16968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6372200" y="3933054"/>
            <a:ext cx="24482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EDITAR O CONTEÚDO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eta para a esquerda 6"/>
          <p:cNvSpPr/>
          <p:nvPr/>
        </p:nvSpPr>
        <p:spPr>
          <a:xfrm flipV="1">
            <a:off x="3264729" y="2436628"/>
            <a:ext cx="3611527" cy="2317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993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2º Passo: Incluir a solicitação de transportes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459776"/>
            <a:ext cx="7642096" cy="5137575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pt-BR" dirty="0" smtClean="0"/>
              <a:t>Dados a serem preenchidos na solicitação de Transporte:</a:t>
            </a:r>
          </a:p>
          <a:p>
            <a:r>
              <a:rPr lang="pt-BR" dirty="0" smtClean="0"/>
              <a:t>Setor Requisitante e Destino;</a:t>
            </a:r>
          </a:p>
          <a:p>
            <a:r>
              <a:rPr lang="pt-BR" dirty="0" smtClean="0"/>
              <a:t>Objetivo;</a:t>
            </a:r>
          </a:p>
          <a:p>
            <a:r>
              <a:rPr lang="pt-BR" dirty="0" smtClean="0"/>
              <a:t>Dados do Passageiro (Mais de 5 passageiros, deve-se anexar lista);</a:t>
            </a:r>
          </a:p>
          <a:p>
            <a:r>
              <a:rPr lang="pt-BR" dirty="0" smtClean="0"/>
              <a:t>Data/Hora da Viagem;</a:t>
            </a:r>
          </a:p>
          <a:p>
            <a:r>
              <a:rPr lang="pt-BR" dirty="0" smtClean="0"/>
              <a:t>Endereço (Destino);</a:t>
            </a:r>
          </a:p>
          <a:p>
            <a:r>
              <a:rPr lang="pt-BR" dirty="0" smtClean="0"/>
              <a:t>Demais informações do formulário</a:t>
            </a:r>
            <a:endParaRPr lang="pt-BR" dirty="0"/>
          </a:p>
          <a:p>
            <a:pPr marL="82296" indent="0">
              <a:buNone/>
            </a:pPr>
            <a:r>
              <a:rPr lang="pt-BR" sz="4300" b="1" dirty="0" smtClean="0">
                <a:solidFill>
                  <a:srgbClr val="FF0000"/>
                </a:solidFill>
              </a:rPr>
              <a:t>Ao final deverá:</a:t>
            </a:r>
          </a:p>
          <a:p>
            <a:endParaRPr lang="pt-BR" dirty="0"/>
          </a:p>
        </p:txBody>
      </p:sp>
      <p:pic>
        <p:nvPicPr>
          <p:cNvPr id="12" name="Imagem 1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5661247"/>
            <a:ext cx="3672408" cy="11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52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780928"/>
            <a:ext cx="6956080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428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Etapa 2:</a:t>
            </a:r>
            <a:br>
              <a:rPr lang="pt-BR" b="1" dirty="0" smtClean="0"/>
            </a:br>
            <a:r>
              <a:rPr lang="pt-BR" b="1" dirty="0" smtClean="0"/>
              <a:t>Concluída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892436" y="3717032"/>
            <a:ext cx="3615668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508104" y="4869160"/>
            <a:ext cx="302433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007" y="548680"/>
            <a:ext cx="1581371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909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3º Passo: Incluir anexos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Feita a solicitação é necessário agora anexar a comprovação para justificar a utilização do transporte oficial. Exemplos de Anexos:</a:t>
            </a:r>
          </a:p>
          <a:p>
            <a:r>
              <a:rPr lang="pt-BR" dirty="0" smtClean="0"/>
              <a:t>CONVITE: Palestras e Bancas;</a:t>
            </a:r>
          </a:p>
          <a:p>
            <a:r>
              <a:rPr lang="pt-BR" dirty="0" smtClean="0"/>
              <a:t>CONVOCAÇÃO: Reuniões;</a:t>
            </a:r>
          </a:p>
          <a:p>
            <a:r>
              <a:rPr lang="pt-BR" dirty="0" smtClean="0"/>
              <a:t>COMPROVANTE: Participação em eventos;</a:t>
            </a:r>
          </a:p>
          <a:p>
            <a:r>
              <a:rPr lang="pt-BR" dirty="0" smtClean="0"/>
              <a:t>LISTA: Passageiros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444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3º Passo: Incluir anexos</a:t>
            </a:r>
          </a:p>
        </p:txBody>
      </p:sp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214205"/>
            <a:ext cx="5666206" cy="5391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Espaço Reservado para Conteúdo 3" descr="Recorte de Te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00808"/>
            <a:ext cx="1728192" cy="1728192"/>
          </a:xfrm>
          <a:ln>
            <a:solidFill>
              <a:schemeClr val="tx1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4932040" y="2060848"/>
            <a:ext cx="1224136" cy="324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listrada 6"/>
          <p:cNvSpPr/>
          <p:nvPr/>
        </p:nvSpPr>
        <p:spPr>
          <a:xfrm>
            <a:off x="3347864" y="1808820"/>
            <a:ext cx="1440160" cy="8280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195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partir do semestre 2018.2, que teve início em 20 de </a:t>
            </a:r>
            <a:r>
              <a:rPr lang="pt-BR" dirty="0" smtClean="0"/>
              <a:t>agosto </a:t>
            </a:r>
            <a:r>
              <a:rPr lang="pt-BR" dirty="0" smtClean="0"/>
              <a:t>de 2018, o Centro de Educação e Saúde – CES, campus de Cuité, adota o Sistema Eletrônico de Informações (SEI), para realizar as solicitações de transporte em veículos oficiais. Conforme Memorando Circular </a:t>
            </a:r>
            <a:r>
              <a:rPr lang="pt-BR" dirty="0" smtClean="0"/>
              <a:t>nº07/2018</a:t>
            </a:r>
            <a:r>
              <a:rPr lang="pt-BR" dirty="0" smtClean="0"/>
              <a:t>, enviado aos setores deste campus.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7787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7828" y="9925"/>
            <a:ext cx="7498080" cy="1143000"/>
          </a:xfrm>
        </p:spPr>
        <p:txBody>
          <a:bodyPr/>
          <a:lstStyle/>
          <a:p>
            <a:r>
              <a:rPr lang="pt-BR" dirty="0"/>
              <a:t>3º Passo: Incluir anexos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980728"/>
            <a:ext cx="7848872" cy="460851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/>
              <a:t>Registrar Documento Externo</a:t>
            </a:r>
          </a:p>
          <a:p>
            <a:r>
              <a:rPr lang="pt-BR" dirty="0" smtClean="0"/>
              <a:t>Tipo do Documento</a:t>
            </a:r>
            <a:r>
              <a:rPr lang="pt-BR" dirty="0"/>
              <a:t>: 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EX.: CONVITE</a:t>
            </a:r>
          </a:p>
          <a:p>
            <a:r>
              <a:rPr lang="pt-BR" dirty="0" smtClean="0"/>
              <a:t>Data do Documento: </a:t>
            </a:r>
            <a:r>
              <a:rPr lang="pt-BR" dirty="0" smtClean="0">
                <a:solidFill>
                  <a:srgbClr val="FF0000"/>
                </a:solidFill>
              </a:rPr>
              <a:t>EX.: 01/01/2018</a:t>
            </a:r>
          </a:p>
          <a:p>
            <a:r>
              <a:rPr lang="pt-BR" dirty="0" smtClean="0"/>
              <a:t>Número / Nome na Árvore: </a:t>
            </a:r>
            <a:r>
              <a:rPr lang="pt-BR" dirty="0" smtClean="0">
                <a:solidFill>
                  <a:srgbClr val="FF0000"/>
                </a:solidFill>
              </a:rPr>
              <a:t>“FULANO” ou “”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Informação adicional descrita após o tipo de documento</a:t>
            </a:r>
          </a:p>
          <a:p>
            <a:r>
              <a:rPr lang="pt-BR" dirty="0" smtClean="0"/>
              <a:t>Formato:</a:t>
            </a:r>
            <a:r>
              <a:rPr lang="pt-BR" dirty="0"/>
              <a:t> </a:t>
            </a:r>
            <a:r>
              <a:rPr lang="pt-BR" dirty="0" smtClean="0">
                <a:solidFill>
                  <a:srgbClr val="FF0000"/>
                </a:solidFill>
              </a:rPr>
              <a:t>Nato-digital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FF0000"/>
                </a:solidFill>
              </a:rPr>
              <a:t>Digitalizado </a:t>
            </a:r>
            <a:r>
              <a:rPr lang="pt-BR" dirty="0">
                <a:solidFill>
                  <a:srgbClr val="FF0000"/>
                </a:solidFill>
              </a:rPr>
              <a:t>nesta </a:t>
            </a:r>
            <a:r>
              <a:rPr lang="pt-BR" dirty="0" smtClean="0">
                <a:solidFill>
                  <a:srgbClr val="FF0000"/>
                </a:solidFill>
              </a:rPr>
              <a:t>Unidade</a:t>
            </a:r>
            <a:r>
              <a:rPr lang="pt-BR" dirty="0" smtClean="0"/>
              <a:t> </a:t>
            </a:r>
            <a:r>
              <a:rPr lang="pt-BR" dirty="0"/>
              <a:t>    </a:t>
            </a:r>
          </a:p>
          <a:p>
            <a:r>
              <a:rPr lang="pt-BR" u="sng" dirty="0"/>
              <a:t>R</a:t>
            </a:r>
            <a:r>
              <a:rPr lang="pt-BR" dirty="0"/>
              <a:t>emetente: </a:t>
            </a:r>
            <a:r>
              <a:rPr lang="pt-BR" dirty="0" smtClean="0">
                <a:solidFill>
                  <a:srgbClr val="FF0000"/>
                </a:solidFill>
              </a:rPr>
              <a:t>Quem produziu o documento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u="sng" dirty="0"/>
              <a:t>I</a:t>
            </a:r>
            <a:r>
              <a:rPr lang="pt-BR" dirty="0"/>
              <a:t>nteressados</a:t>
            </a:r>
            <a:r>
              <a:rPr lang="pt-BR" dirty="0" smtClean="0"/>
              <a:t>:</a:t>
            </a:r>
            <a:r>
              <a:rPr lang="pt-BR" dirty="0"/>
              <a:t> </a:t>
            </a:r>
            <a:r>
              <a:rPr lang="pt-BR" dirty="0" smtClean="0">
                <a:solidFill>
                  <a:srgbClr val="FF0000"/>
                </a:solidFill>
              </a:rPr>
              <a:t>Requerente do pedido de transporte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/>
              <a:t>Classificação por Ass</a:t>
            </a:r>
            <a:r>
              <a:rPr lang="pt-BR" u="sng" dirty="0"/>
              <a:t>u</a:t>
            </a:r>
            <a:r>
              <a:rPr lang="pt-BR" dirty="0"/>
              <a:t>ntos</a:t>
            </a:r>
            <a:r>
              <a:rPr lang="pt-BR" dirty="0" smtClean="0"/>
              <a:t>:</a:t>
            </a:r>
            <a:r>
              <a:rPr lang="pt-BR" dirty="0"/>
              <a:t> </a:t>
            </a:r>
            <a:r>
              <a:rPr lang="pt-BR" dirty="0" smtClean="0">
                <a:solidFill>
                  <a:srgbClr val="FF0000"/>
                </a:solidFill>
              </a:rPr>
              <a:t>“Transporte para servidores”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u="sng" dirty="0"/>
              <a:t>O</a:t>
            </a:r>
            <a:r>
              <a:rPr lang="pt-BR" dirty="0"/>
              <a:t>bservações desta unidade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FF0000"/>
                </a:solidFill>
              </a:rPr>
              <a:t>Opcional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 smtClean="0"/>
              <a:t>Nível </a:t>
            </a:r>
            <a:r>
              <a:rPr lang="pt-BR" dirty="0"/>
              <a:t>de </a:t>
            </a:r>
            <a:r>
              <a:rPr lang="pt-BR" dirty="0" smtClean="0"/>
              <a:t>Acesso:</a:t>
            </a:r>
            <a:r>
              <a:rPr lang="pt-BR" dirty="0"/>
              <a:t> </a:t>
            </a:r>
            <a:r>
              <a:rPr lang="pt-BR" dirty="0" smtClean="0">
                <a:solidFill>
                  <a:srgbClr val="FF0000"/>
                </a:solidFill>
              </a:rPr>
              <a:t>Sigiloso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FF0000"/>
                </a:solidFill>
              </a:rPr>
              <a:t>Restrito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FF0000"/>
                </a:solidFill>
              </a:rPr>
              <a:t>Público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/>
              <a:t>Anexar Arquivo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FF0000"/>
                </a:solidFill>
              </a:rPr>
              <a:t>“Escolher o arquivo no computador”</a:t>
            </a:r>
            <a:endParaRPr lang="pt-BR" dirty="0"/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59273" y="5589240"/>
            <a:ext cx="7957009" cy="11633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6780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1" y="2420888"/>
            <a:ext cx="6837173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428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Etapa 3:</a:t>
            </a:r>
            <a:br>
              <a:rPr lang="pt-BR" b="1" dirty="0" smtClean="0"/>
            </a:br>
            <a:r>
              <a:rPr lang="pt-BR" b="1" dirty="0" smtClean="0"/>
              <a:t>Concluída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907704" y="4365104"/>
            <a:ext cx="6287674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007" y="548680"/>
            <a:ext cx="1581371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1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4º Passo: Envio do Processo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Antes de enviar, certifique-se que o processo contém todas as informações necessárias, inclusive despacho da chefia;</a:t>
            </a:r>
          </a:p>
          <a:p>
            <a:pPr algn="just"/>
            <a:r>
              <a:rPr lang="pt-BR" dirty="0" smtClean="0"/>
              <a:t>Você pode enviar o processo para mais de um destinatário;</a:t>
            </a:r>
          </a:p>
          <a:p>
            <a:pPr algn="just"/>
            <a:r>
              <a:rPr lang="pt-BR" dirty="0" smtClean="0"/>
              <a:t>Para continuar com acesso ao processo é necessário marcar a opção manter aberto na unidade. </a:t>
            </a:r>
          </a:p>
          <a:p>
            <a:endParaRPr lang="pt-BR" dirty="0"/>
          </a:p>
        </p:txBody>
      </p:sp>
      <p:pic>
        <p:nvPicPr>
          <p:cNvPr id="4" name="Espaço Reservado para Conteúdo 3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5122268"/>
            <a:ext cx="1614442" cy="1651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eta para a direita listrada 4"/>
          <p:cNvSpPr/>
          <p:nvPr/>
        </p:nvSpPr>
        <p:spPr>
          <a:xfrm>
            <a:off x="4067944" y="5445224"/>
            <a:ext cx="2490576" cy="102731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8099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72816"/>
            <a:ext cx="7039958" cy="4610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Espaço Reservado para Conteúdo 3" descr="Recorte de Te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581128"/>
            <a:ext cx="2118498" cy="2166644"/>
          </a:xfrm>
          <a:ln>
            <a:solidFill>
              <a:schemeClr val="tx1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1170285" y="3284984"/>
            <a:ext cx="3761755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170285" y="4509120"/>
            <a:ext cx="2537619" cy="295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24327" y="2060848"/>
            <a:ext cx="703255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4º Passo: Envio do Processo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170284" y="2852936"/>
            <a:ext cx="49138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1º ESCOLHA O(S) DESTINO(S)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051162" y="4509120"/>
            <a:ext cx="24569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2º PERMANECER COM ACESSO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011858" y="2823319"/>
            <a:ext cx="17281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3º ENVIO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143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8" y="2564904"/>
            <a:ext cx="7410741" cy="3384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428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Etapa 4:</a:t>
            </a:r>
            <a:br>
              <a:rPr lang="pt-BR" b="1" dirty="0" smtClean="0"/>
            </a:br>
            <a:r>
              <a:rPr lang="pt-BR" b="1" dirty="0" smtClean="0"/>
              <a:t>Concluída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796136" y="4509120"/>
            <a:ext cx="2167729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007" y="548680"/>
            <a:ext cx="1581371" cy="174331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466682" y="5537133"/>
            <a:ext cx="41131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PROCESSO ESTÁ DISPONÍVEL PARA AS UNIDADES LISTADAS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650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5º Passo: Acompanhar a tramitação do Processo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pPr algn="just"/>
            <a:r>
              <a:rPr lang="pt-BR" dirty="0" smtClean="0"/>
              <a:t>Optando por manter o processo aberto em sua unidade, você poderá acompanhar toda a tramitação do mesmo, bem como verificar toda vez que um novo documento for acrescentado. </a:t>
            </a:r>
          </a:p>
          <a:p>
            <a:pPr algn="just"/>
            <a:r>
              <a:rPr lang="pt-BR" dirty="0" smtClean="0"/>
              <a:t>Exemplo: Pareceres, avisos e prestação de contas (se for o caso).</a:t>
            </a:r>
            <a:endParaRPr lang="pt-BR" dirty="0"/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849960"/>
            <a:ext cx="2374022" cy="17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239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5º Passo: Acompanhar a tramitação do Processo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pPr algn="just"/>
            <a:r>
              <a:rPr lang="pt-BR" dirty="0" smtClean="0"/>
              <a:t>Após o atendimento da solicitação e anexado as comprovações:</a:t>
            </a:r>
          </a:p>
          <a:p>
            <a:pPr lvl="1" algn="just"/>
            <a:r>
              <a:rPr lang="pt-BR" dirty="0" smtClean="0"/>
              <a:t>Utilização do Transportes (SUBPRE-CES);</a:t>
            </a:r>
          </a:p>
          <a:p>
            <a:pPr lvl="1" algn="just"/>
            <a:r>
              <a:rPr lang="pt-BR" dirty="0" smtClean="0"/>
              <a:t>Relatório do Viagem (Requerente</a:t>
            </a:r>
            <a:r>
              <a:rPr lang="pt-BR" dirty="0" smtClean="0"/>
              <a:t>);</a:t>
            </a:r>
          </a:p>
          <a:p>
            <a:pPr lvl="1" algn="just"/>
            <a:r>
              <a:rPr lang="pt-BR" dirty="0" smtClean="0">
                <a:solidFill>
                  <a:srgbClr val="FF0000"/>
                </a:solidFill>
              </a:rPr>
              <a:t>Avaliação do Serviço Prestado (Requerente);</a:t>
            </a:r>
          </a:p>
          <a:p>
            <a:pPr lvl="2" algn="just"/>
            <a:r>
              <a:rPr lang="pt-BR" dirty="0" smtClean="0">
                <a:solidFill>
                  <a:srgbClr val="FF0000"/>
                </a:solidFill>
              </a:rPr>
              <a:t>Obs.: Em fase de implantação.</a:t>
            </a:r>
            <a:endParaRPr lang="pt-BR" dirty="0" smtClean="0"/>
          </a:p>
          <a:p>
            <a:pPr algn="just"/>
            <a:r>
              <a:rPr lang="pt-BR" dirty="0" smtClean="0"/>
              <a:t>O Processo deverá ser encerrado na unidade.</a:t>
            </a:r>
            <a:endParaRPr lang="pt-BR" dirty="0" smtClean="0"/>
          </a:p>
          <a:p>
            <a:pPr lvl="1" algn="just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813" t="19906" r="64973" b="76158"/>
          <a:stretch>
            <a:fillRect/>
          </a:stretch>
        </p:blipFill>
        <p:spPr bwMode="auto">
          <a:xfrm>
            <a:off x="4429124" y="5286388"/>
            <a:ext cx="1428760" cy="142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98239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Maiores informações sobre a utilização do sistema estão disponíveis em:</a:t>
            </a:r>
          </a:p>
          <a:p>
            <a:r>
              <a:rPr lang="pt-BR" dirty="0" smtClean="0"/>
              <a:t>Vídeo no </a:t>
            </a:r>
            <a:r>
              <a:rPr lang="pt-BR" dirty="0" err="1" smtClean="0"/>
              <a:t>YouTube</a:t>
            </a:r>
            <a:r>
              <a:rPr lang="pt-BR" dirty="0" smtClean="0"/>
              <a:t>:</a:t>
            </a:r>
            <a:endParaRPr lang="pt-BR" dirty="0" smtClean="0"/>
          </a:p>
          <a:p>
            <a:pPr lvl="1"/>
            <a:r>
              <a:rPr lang="pt-BR" dirty="0" smtClean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www.youtube.com/watch?v=bmvWmd4Q5y0</a:t>
            </a:r>
            <a:endParaRPr lang="pt-BR" dirty="0" smtClean="0"/>
          </a:p>
          <a:p>
            <a:r>
              <a:rPr lang="pt-BR" dirty="0" smtClean="0"/>
              <a:t>Instruções na ENAP:</a:t>
            </a:r>
          </a:p>
          <a:p>
            <a:pPr lvl="1"/>
            <a:r>
              <a:rPr lang="pt-BR" dirty="0" smtClean="0">
                <a:hlinkClick r:id="rId3"/>
              </a:rPr>
              <a:t>https://comunidades.enap.gov.br/mod/page/view.php?id=129</a:t>
            </a:r>
            <a:endParaRPr lang="pt-BR" dirty="0" smtClean="0"/>
          </a:p>
          <a:p>
            <a:pPr lvl="1"/>
            <a:endParaRPr lang="pt-BR" dirty="0" smtClean="0"/>
          </a:p>
          <a:p>
            <a:endParaRPr lang="pt-BR" sz="20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Informações importantes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O trâmite do processo digital é muito  semelhante ao procedimento feito por requisição impresso. Portanto é necessário:</a:t>
            </a:r>
          </a:p>
          <a:p>
            <a:pPr lvl="1" algn="just"/>
            <a:r>
              <a:rPr lang="pt-BR" dirty="0" smtClean="0"/>
              <a:t>Realizar o preenchimento adequado dos formulários;</a:t>
            </a:r>
          </a:p>
          <a:p>
            <a:pPr lvl="1" algn="just"/>
            <a:r>
              <a:rPr lang="pt-BR" dirty="0" smtClean="0"/>
              <a:t>Anexar as comprovações necessárias;</a:t>
            </a:r>
          </a:p>
          <a:p>
            <a:pPr lvl="1" algn="just"/>
            <a:r>
              <a:rPr lang="pt-BR" dirty="0" smtClean="0"/>
              <a:t>Ter anuência da chefia;</a:t>
            </a:r>
          </a:p>
          <a:p>
            <a:pPr lvl="1" algn="just"/>
            <a:r>
              <a:rPr lang="pt-BR" dirty="0" smtClean="0"/>
              <a:t>Respeitar o prazo mínimo de 15 (quinze) dias;</a:t>
            </a:r>
          </a:p>
          <a:p>
            <a:pPr lvl="1" algn="just"/>
            <a:r>
              <a:rPr lang="pt-BR" dirty="0" smtClean="0"/>
              <a:t>Observar os demais artigos da Resolução nº001/2016 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1222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51618" y="260649"/>
            <a:ext cx="7740861" cy="1224136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 smtClean="0"/>
              <a:t>Tramitação do processo de solicitação de transporte para servidores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897916074"/>
              </p:ext>
            </p:extLst>
          </p:nvPr>
        </p:nvGraphicFramePr>
        <p:xfrm>
          <a:off x="-1260648" y="1916832"/>
          <a:ext cx="113052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dobrada para cima 5"/>
          <p:cNvSpPr/>
          <p:nvPr/>
        </p:nvSpPr>
        <p:spPr>
          <a:xfrm rot="16200000" flipH="1" flipV="1">
            <a:off x="2103575" y="3912904"/>
            <a:ext cx="1632314" cy="1144295"/>
          </a:xfrm>
          <a:prstGeom prst="bentUpArrow">
            <a:avLst>
              <a:gd name="adj1" fmla="val 16778"/>
              <a:gd name="adj2" fmla="val 16004"/>
              <a:gd name="adj3" fmla="val 24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dobrada para cima 6"/>
          <p:cNvSpPr/>
          <p:nvPr/>
        </p:nvSpPr>
        <p:spPr>
          <a:xfrm rot="16200000">
            <a:off x="4617762" y="3815285"/>
            <a:ext cx="916592" cy="864100"/>
          </a:xfrm>
          <a:prstGeom prst="bentUpArrow">
            <a:avLst>
              <a:gd name="adj1" fmla="val 20144"/>
              <a:gd name="adj2" fmla="val 16403"/>
              <a:gd name="adj3" fmla="val 15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dobrada para cima 7"/>
          <p:cNvSpPr/>
          <p:nvPr/>
        </p:nvSpPr>
        <p:spPr>
          <a:xfrm rot="16200000">
            <a:off x="4123553" y="3301385"/>
            <a:ext cx="1616980" cy="1152130"/>
          </a:xfrm>
          <a:prstGeom prst="bentUpArrow">
            <a:avLst>
              <a:gd name="adj1" fmla="val 16304"/>
              <a:gd name="adj2" fmla="val 12563"/>
              <a:gd name="adj3" fmla="val 15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dobrada para cima 8"/>
          <p:cNvSpPr/>
          <p:nvPr/>
        </p:nvSpPr>
        <p:spPr>
          <a:xfrm rot="16200000">
            <a:off x="3099753" y="2316790"/>
            <a:ext cx="2664296" cy="2152411"/>
          </a:xfrm>
          <a:prstGeom prst="bentUpArrow">
            <a:avLst>
              <a:gd name="adj1" fmla="val 8196"/>
              <a:gd name="adj2" fmla="val 10429"/>
              <a:gd name="adj3" fmla="val 15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796136" y="1700808"/>
            <a:ext cx="3096344" cy="31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Motivos para devolução do Processo:</a:t>
            </a:r>
          </a:p>
          <a:p>
            <a:pPr marL="285750" indent="-285750" algn="ctr">
              <a:buFontTx/>
              <a:buChar char="-"/>
            </a:pPr>
            <a:r>
              <a:rPr lang="pt-BR" dirty="0" smtClean="0"/>
              <a:t>Documentação Incompleta;</a:t>
            </a:r>
          </a:p>
          <a:p>
            <a:pPr marL="285750" indent="-285750" algn="ctr">
              <a:buFontTx/>
              <a:buChar char="-"/>
            </a:pPr>
            <a:r>
              <a:rPr lang="pt-BR" dirty="0" smtClean="0"/>
              <a:t>Falta de anuência da chefia;</a:t>
            </a:r>
          </a:p>
          <a:p>
            <a:pPr marL="285750" indent="-285750" algn="ctr">
              <a:buFontTx/>
              <a:buChar char="-"/>
            </a:pPr>
            <a:r>
              <a:rPr lang="pt-BR" dirty="0" smtClean="0"/>
              <a:t>Não estiver de acordo com as normas para utilização de carro oficial. Resolução CES º001/2016</a:t>
            </a:r>
          </a:p>
          <a:p>
            <a:pPr algn="ctr"/>
            <a:r>
              <a:rPr lang="pt-BR" dirty="0" smtClean="0"/>
              <a:t>- Indisponibilidade de Transporte/Motorista;</a:t>
            </a:r>
          </a:p>
          <a:p>
            <a:pPr marL="285750" indent="-285750" algn="ctr">
              <a:buFontTx/>
              <a:buChar char="-"/>
            </a:pP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07504" y="3877449"/>
            <a:ext cx="2088231" cy="273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pt-BR" b="1" dirty="0" smtClean="0"/>
              <a:t>Quando o processo não envolver pagamento de diárias, este poderá ser remetido diretamente à SUBPRE-CES.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67384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5688632" cy="1143000"/>
          </a:xfrm>
        </p:spPr>
        <p:txBody>
          <a:bodyPr>
            <a:noAutofit/>
          </a:bodyPr>
          <a:lstStyle/>
          <a:p>
            <a:r>
              <a:rPr lang="pt-BR" sz="4800" b="1" dirty="0" smtClean="0"/>
              <a:t>Bem vindo ao SEI!</a:t>
            </a:r>
            <a:endParaRPr lang="pt-BR" sz="4800" b="1" dirty="0"/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643647"/>
            <a:ext cx="5688632" cy="428113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295636" y="5766619"/>
            <a:ext cx="7344816" cy="11430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 smtClean="0"/>
              <a:t>Sistema Eletrônico de Informações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3878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1" r="15080" b="10834"/>
          <a:stretch/>
        </p:blipFill>
        <p:spPr bwMode="auto">
          <a:xfrm>
            <a:off x="0" y="-27424"/>
            <a:ext cx="9144000" cy="68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9512" y="260648"/>
            <a:ext cx="259228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131840" y="3789040"/>
            <a:ext cx="1944216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esquerda 4"/>
          <p:cNvSpPr/>
          <p:nvPr/>
        </p:nvSpPr>
        <p:spPr>
          <a:xfrm>
            <a:off x="2987824" y="134634"/>
            <a:ext cx="1872208" cy="7560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esquerda 7"/>
          <p:cNvSpPr/>
          <p:nvPr/>
        </p:nvSpPr>
        <p:spPr>
          <a:xfrm rot="20074064">
            <a:off x="5076056" y="3032956"/>
            <a:ext cx="1872208" cy="7560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394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 ao Sistema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Usuário: CPF</a:t>
            </a:r>
          </a:p>
          <a:p>
            <a:r>
              <a:rPr lang="pt-BR" dirty="0" smtClean="0"/>
              <a:t>Senha: ********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9" t="30833" r="26676" b="22708"/>
          <a:stretch/>
        </p:blipFill>
        <p:spPr bwMode="auto">
          <a:xfrm>
            <a:off x="1619672" y="2780928"/>
            <a:ext cx="5715000" cy="3398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93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Conhecendo a área de trabalho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42" b="57083"/>
          <a:stretch/>
        </p:blipFill>
        <p:spPr bwMode="auto">
          <a:xfrm>
            <a:off x="2123728" y="2448918"/>
            <a:ext cx="5589270" cy="3139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23728" y="1784127"/>
            <a:ext cx="4815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UNIDADE DE LOTAÇÃO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eta para a esquerda 5"/>
          <p:cNvSpPr/>
          <p:nvPr/>
        </p:nvSpPr>
        <p:spPr>
          <a:xfrm rot="13907765">
            <a:off x="4206681" y="2753637"/>
            <a:ext cx="1423363" cy="26945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699792" y="4141197"/>
            <a:ext cx="4815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USUÁRIO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84168" y="3787805"/>
            <a:ext cx="4815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SAIR</a:t>
            </a:r>
            <a:endParaRPr lang="pt-BR" sz="2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Seta para a esquerda 8"/>
          <p:cNvSpPr/>
          <p:nvPr/>
        </p:nvSpPr>
        <p:spPr>
          <a:xfrm rot="8314872">
            <a:off x="5894921" y="3907443"/>
            <a:ext cx="883105" cy="19712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esquerda 9"/>
          <p:cNvSpPr/>
          <p:nvPr/>
        </p:nvSpPr>
        <p:spPr>
          <a:xfrm rot="1780479">
            <a:off x="7271445" y="3693818"/>
            <a:ext cx="883105" cy="19712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993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" t="9476" r="42724" b="32708"/>
          <a:stretch/>
        </p:blipFill>
        <p:spPr bwMode="auto">
          <a:xfrm>
            <a:off x="1115616" y="1772816"/>
            <a:ext cx="7738010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 smtClean="0"/>
              <a:t>Conhecendo a área de trabalho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588224" y="4810809"/>
            <a:ext cx="21602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PROCESSOS NA MESA DA UNIDADE</a:t>
            </a:r>
            <a:endParaRPr lang="pt-BR" sz="2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48269" y="4293096"/>
            <a:ext cx="1811321" cy="1880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esquerda 7"/>
          <p:cNvSpPr/>
          <p:nvPr/>
        </p:nvSpPr>
        <p:spPr>
          <a:xfrm>
            <a:off x="6794634" y="4430787"/>
            <a:ext cx="1747419" cy="38002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59632" y="2386062"/>
            <a:ext cx="2520280" cy="3635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580112" y="4365104"/>
            <a:ext cx="432048" cy="17426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461677" y="1985952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MENU</a:t>
            </a:r>
            <a:endParaRPr lang="pt-BR" sz="2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016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382</TotalTime>
  <Words>729</Words>
  <Application>Microsoft Office PowerPoint</Application>
  <PresentationFormat>Apresentação na tela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Solstício</vt:lpstr>
      <vt:lpstr>Universidade Federal de Campina Grande Centro de Educação e Saúde</vt:lpstr>
      <vt:lpstr>Introdução</vt:lpstr>
      <vt:lpstr>Informações importantes</vt:lpstr>
      <vt:lpstr>Slide 4</vt:lpstr>
      <vt:lpstr>Bem vindo ao SEI!</vt:lpstr>
      <vt:lpstr>Slide 6</vt:lpstr>
      <vt:lpstr>Acesso ao Sistema</vt:lpstr>
      <vt:lpstr>Conhecendo a área de trabalho</vt:lpstr>
      <vt:lpstr>Slide 9</vt:lpstr>
      <vt:lpstr>Etapas: Solicitação de Transporte</vt:lpstr>
      <vt:lpstr>1º Passo: Criar o Processo</vt:lpstr>
      <vt:lpstr>1º Passo: Criar o Processo</vt:lpstr>
      <vt:lpstr>Etapa 1: Concluída Você gerou o número do processo, semelhante a este:  23096 . 999999 /18 -99</vt:lpstr>
      <vt:lpstr>2º Passo: Incluir a solicitação de transportes</vt:lpstr>
      <vt:lpstr>2º Passo: Incluir a solicitação de transportes</vt:lpstr>
      <vt:lpstr>2º Passo: Incluir a solicitação de transportes</vt:lpstr>
      <vt:lpstr>Etapa 2: Concluída</vt:lpstr>
      <vt:lpstr>3º Passo: Incluir anexos</vt:lpstr>
      <vt:lpstr>3º Passo: Incluir anexos</vt:lpstr>
      <vt:lpstr>3º Passo: Incluir anexos</vt:lpstr>
      <vt:lpstr>Etapa 3: Concluída</vt:lpstr>
      <vt:lpstr>4º Passo: Envio do Processo</vt:lpstr>
      <vt:lpstr>4º Passo: Envio do Processo</vt:lpstr>
      <vt:lpstr>Etapa 4: Concluída</vt:lpstr>
      <vt:lpstr>5º Passo: Acompanhar a tramitação do Processo</vt:lpstr>
      <vt:lpstr>5º Passo: Acompanhar a tramitação do Processo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Jozenio</cp:lastModifiedBy>
  <cp:revision>35</cp:revision>
  <dcterms:created xsi:type="dcterms:W3CDTF">2018-08-25T01:11:12Z</dcterms:created>
  <dcterms:modified xsi:type="dcterms:W3CDTF">2018-08-30T12:39:22Z</dcterms:modified>
</cp:coreProperties>
</file>